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3" d="100"/>
          <a:sy n="93" d="100"/>
        </p:scale>
        <p:origin x="-714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180430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Shape 61"/>
          <p:cNvGrpSpPr/>
          <p:nvPr/>
        </p:nvGrpSpPr>
        <p:grpSpPr>
          <a:xfrm>
            <a:off x="-11" y="1000670"/>
            <a:ext cx="7314320" cy="3087224"/>
            <a:chOff x="-11" y="1378676"/>
            <a:chExt cx="7314320" cy="4116299"/>
          </a:xfrm>
        </p:grpSpPr>
        <p:sp>
          <p:nvSpPr>
            <p:cNvPr id="62" name="Shape 62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69" name="Shape 69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48200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grpSp>
        <p:nvGrpSpPr>
          <p:cNvPr id="77" name="Shape 77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78" name="Shape 78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Shape 83"/>
          <p:cNvGrpSpPr/>
          <p:nvPr/>
        </p:nvGrpSpPr>
        <p:grpSpPr>
          <a:xfrm>
            <a:off x="-13" y="-9140"/>
            <a:ext cx="8005727" cy="1209421"/>
            <a:chOff x="-13" y="-12187"/>
            <a:chExt cx="8005727" cy="1161900"/>
          </a:xfrm>
        </p:grpSpPr>
        <p:sp>
          <p:nvSpPr>
            <p:cNvPr id="84" name="Shape 84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8964665" y="4623760"/>
            <a:ext cx="187800" cy="5214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x="3866777" y="4623760"/>
            <a:ext cx="5097900" cy="5214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866812" y="4623760"/>
            <a:ext cx="5097900" cy="521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70"/>
            <a:ext cx="3409812" cy="2107677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3035893"/>
            <a:ext cx="3409812" cy="2107677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25675" y="4622075"/>
            <a:ext cx="548699" cy="52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ctrTitle"/>
          </p:nvPr>
        </p:nvSpPr>
        <p:spPr>
          <a:xfrm>
            <a:off x="685800" y="1699932"/>
            <a:ext cx="6400799" cy="1000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Propósito #68F: Vamos a conocer más sobre el arte de Salvador Dalí 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subTitle" idx="1"/>
          </p:nvPr>
        </p:nvSpPr>
        <p:spPr>
          <a:xfrm>
            <a:off x="685800" y="2700338"/>
            <a:ext cx="6400799" cy="67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Hoy es el </a:t>
            </a:r>
            <a:r>
              <a:rPr lang="en" dirty="0" smtClean="0"/>
              <a:t>20</a:t>
            </a:r>
            <a:r>
              <a:rPr lang="en" dirty="0" smtClean="0"/>
              <a:t> </a:t>
            </a:r>
            <a:r>
              <a:rPr lang="en" dirty="0"/>
              <a:t>de mayo del 2015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-186572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Actividad Inicial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2"/>
          </p:nvPr>
        </p:nvSpPr>
        <p:spPr>
          <a:xfrm>
            <a:off x="4648200" y="1073033"/>
            <a:ext cx="437251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 dirty="0"/>
              <a:t>Miren la foto de Salvador </a:t>
            </a:r>
            <a:r>
              <a:rPr lang="en" sz="2400" dirty="0" smtClean="0"/>
              <a:t>Dalí; Copia y responde</a:t>
            </a:r>
            <a:endParaRPr lang="en" sz="2400" dirty="0"/>
          </a:p>
          <a:p>
            <a:pPr rtl="0">
              <a:spcBef>
                <a:spcPts val="0"/>
              </a:spcBef>
              <a:buNone/>
            </a:pPr>
            <a:endParaRPr sz="2400" dirty="0"/>
          </a:p>
          <a:p>
            <a:pPr marL="342900" indent="-342900" rtl="0">
              <a:spcBef>
                <a:spcPts val="0"/>
              </a:spcBef>
              <a:buFont typeface="+mj-lt"/>
              <a:buAutoNum type="arabicPeriod"/>
            </a:pPr>
            <a:r>
              <a:rPr lang="en" sz="2400" dirty="0"/>
              <a:t>¿Es una persona contenta o triste?</a:t>
            </a:r>
          </a:p>
          <a:p>
            <a:pPr marL="342900" indent="-342900" rtl="0">
              <a:spcBef>
                <a:spcPts val="0"/>
              </a:spcBef>
              <a:buFont typeface="+mj-lt"/>
              <a:buAutoNum type="arabicPeriod"/>
            </a:pPr>
            <a:endParaRPr sz="2400" dirty="0"/>
          </a:p>
          <a:p>
            <a:pPr marL="342900" indent="-342900" rtl="0">
              <a:spcBef>
                <a:spcPts val="0"/>
              </a:spcBef>
              <a:buFont typeface="+mj-lt"/>
              <a:buAutoNum type="arabicPeriod"/>
            </a:pPr>
            <a:r>
              <a:rPr lang="en" sz="2400" dirty="0"/>
              <a:t>¿Es cómico, serio o los dos</a:t>
            </a:r>
            <a:r>
              <a:rPr lang="en" sz="2400" dirty="0" smtClean="0"/>
              <a:t>?</a:t>
            </a:r>
            <a:endParaRPr lang="en" sz="2400" dirty="0"/>
          </a:p>
          <a:p>
            <a:pPr marL="342900" indent="-342900" rtl="0">
              <a:spcBef>
                <a:spcPts val="0"/>
              </a:spcBef>
              <a:buFont typeface="+mj-lt"/>
              <a:buAutoNum type="arabicPeriod"/>
            </a:pPr>
            <a:endParaRPr sz="2400" dirty="0"/>
          </a:p>
          <a:p>
            <a:pPr marL="342900" indent="-342900">
              <a:spcBef>
                <a:spcPts val="0"/>
              </a:spcBef>
              <a:buFont typeface="+mj-lt"/>
              <a:buAutoNum type="arabicPeriod"/>
            </a:pPr>
            <a:r>
              <a:rPr lang="en" sz="2400" dirty="0"/>
              <a:t>¿Es realista o vive en una fantasía?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740" y="806880"/>
            <a:ext cx="4335694" cy="4316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2"/>
          </p:nvPr>
        </p:nvSpPr>
        <p:spPr>
          <a:xfrm>
            <a:off x="4494090" y="764812"/>
            <a:ext cx="4495800" cy="4214303"/>
          </a:xfrm>
          <a:prstGeom prst="rect">
            <a:avLst/>
          </a:prstGeom>
          <a:solidFill>
            <a:schemeClr val="tx2"/>
          </a:solidFill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Salvador Dalí es de la ciudad de Figueres en la región de Cataluña.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Nace en 1904 y muere en 1989.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Su arte es </a:t>
            </a:r>
            <a:r>
              <a:rPr lang="en" dirty="0" smtClean="0"/>
              <a:t>del genero SURREALISTA 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 smtClean="0"/>
              <a:t>En </a:t>
            </a:r>
            <a:r>
              <a:rPr lang="en" dirty="0"/>
              <a:t>vida, </a:t>
            </a:r>
            <a:r>
              <a:rPr lang="en" dirty="0" smtClean="0"/>
              <a:t>vive </a:t>
            </a:r>
            <a:r>
              <a:rPr lang="en" dirty="0" smtClean="0"/>
              <a:t>afuera </a:t>
            </a:r>
            <a:r>
              <a:rPr lang="en" dirty="0"/>
              <a:t>de las normas y es </a:t>
            </a:r>
            <a:r>
              <a:rPr lang="en" dirty="0" smtClean="0"/>
              <a:t>es muy </a:t>
            </a:r>
            <a:r>
              <a:rPr lang="en" dirty="0"/>
              <a:t>extravagante. </a:t>
            </a:r>
          </a:p>
          <a:p>
            <a:pPr marL="457200" lvl="0" indent="-3175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Dalí no sólo </a:t>
            </a:r>
            <a:r>
              <a:rPr lang="en" i="1" dirty="0" smtClean="0"/>
              <a:t>(only) </a:t>
            </a:r>
            <a:r>
              <a:rPr lang="en" dirty="0" smtClean="0"/>
              <a:t>es </a:t>
            </a:r>
            <a:r>
              <a:rPr lang="en" dirty="0"/>
              <a:t>un artista español importante, </a:t>
            </a:r>
            <a:r>
              <a:rPr lang="en" dirty="0" smtClean="0"/>
              <a:t>también es un </a:t>
            </a:r>
            <a:r>
              <a:rPr lang="en" dirty="0"/>
              <a:t>artista europeo importante. En su carrera, él vive en Madrid, Paris, Londres y ,por un corto tiempo, en Los Estados Unidos.</a:t>
            </a:r>
          </a:p>
          <a:p>
            <a:pPr marL="457200" lvl="0" indent="-3175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dirty="0"/>
              <a:t>El arte de Dalí hoy en día todavía es muy importante en España y también en Cataluña.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-289317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 dirty="0" smtClean="0"/>
              <a:t>La </a:t>
            </a:r>
            <a:r>
              <a:rPr lang="en" sz="3600" dirty="0"/>
              <a:t>vida de Salvador Dalí 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64813"/>
            <a:ext cx="4572000" cy="4378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69864" y="158375"/>
            <a:ext cx="777174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 dirty="0"/>
              <a:t>Fotos de la ciudad de </a:t>
            </a:r>
            <a:r>
              <a:rPr lang="en" sz="3600" dirty="0" smtClean="0"/>
              <a:t>la arquitectura de Dali en Barcelona </a:t>
            </a:r>
            <a:r>
              <a:rPr lang="en" sz="3600" dirty="0"/>
              <a:t>y Cataluña</a:t>
            </a:r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3187" y="1172374"/>
            <a:ext cx="3393294" cy="3971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22519" y="2048669"/>
            <a:ext cx="2106772" cy="169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52752" y="501558"/>
            <a:ext cx="1891248" cy="1547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19991" y="3739794"/>
            <a:ext cx="2024009" cy="1403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1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17303" y="1182647"/>
            <a:ext cx="1825175" cy="3950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1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0821" y="1192921"/>
            <a:ext cx="2383605" cy="395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2"/>
          </p:nvPr>
        </p:nvSpPr>
        <p:spPr>
          <a:xfrm>
            <a:off x="5156553" y="1206595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700" dirty="0"/>
              <a:t>Esta pintura de Dalí se llama “La persistencia de la memoria” (1931).</a:t>
            </a:r>
          </a:p>
          <a:p>
            <a:pPr rtl="0">
              <a:spcBef>
                <a:spcPts val="0"/>
              </a:spcBef>
              <a:buNone/>
            </a:pPr>
            <a:endParaRPr sz="1700" dirty="0"/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700" dirty="0"/>
              <a:t>Miren cuidadosamente a la pintura.</a:t>
            </a:r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700" dirty="0"/>
              <a:t>¿Es una pintura </a:t>
            </a:r>
            <a:r>
              <a:rPr lang="en" sz="1700" dirty="0" smtClean="0"/>
              <a:t>iluminada </a:t>
            </a:r>
            <a:r>
              <a:rPr lang="en" sz="1700" dirty="0"/>
              <a:t>u</a:t>
            </a:r>
            <a:r>
              <a:rPr lang="en" sz="1700" dirty="0" smtClean="0"/>
              <a:t> </a:t>
            </a:r>
            <a:r>
              <a:rPr lang="en" sz="1700" dirty="0"/>
              <a:t>o</a:t>
            </a:r>
            <a:r>
              <a:rPr lang="en" sz="1700" dirty="0" smtClean="0"/>
              <a:t>scura (</a:t>
            </a:r>
            <a:r>
              <a:rPr lang="en" sz="1700" i="1" dirty="0" smtClean="0"/>
              <a:t>dark)</a:t>
            </a:r>
            <a:r>
              <a:rPr lang="en" sz="1700" dirty="0" smtClean="0"/>
              <a:t> </a:t>
            </a:r>
            <a:r>
              <a:rPr lang="en" sz="1700" dirty="0"/>
              <a:t>o ambos?</a:t>
            </a:r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700" dirty="0"/>
              <a:t>¿Es esta pintura una representación realista o surrealista?</a:t>
            </a:r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700" dirty="0"/>
              <a:t>¿Dónde estamos en la pintura? ¿En la realidad o en la fantasía?</a:t>
            </a:r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1700" dirty="0"/>
              <a:t>¿Es una pintura simple o compleja?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-237942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Actividad de interpretación </a:t>
            </a:r>
          </a:p>
        </p:txBody>
      </p:sp>
      <p:pic>
        <p:nvPicPr>
          <p:cNvPr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49" y="776057"/>
            <a:ext cx="5156552" cy="4367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2"/>
          </p:nvPr>
        </p:nvSpPr>
        <p:spPr>
          <a:xfrm>
            <a:off x="5634505" y="1278513"/>
            <a:ext cx="35814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 dirty="0"/>
              <a:t>Con un(a) compañero(a). Habla de la pintura en Español.  </a:t>
            </a:r>
            <a:r>
              <a:rPr lang="en" sz="2400" dirty="0" smtClean="0"/>
              <a:t>Usa</a:t>
            </a:r>
            <a:r>
              <a:rPr lang="en" sz="2400" dirty="0" smtClean="0"/>
              <a:t> </a:t>
            </a:r>
            <a:r>
              <a:rPr lang="en" sz="2400" dirty="0"/>
              <a:t>las hojas de ejercicios para dirigir tus conversaciones.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-20712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Actividad interpersonal</a:t>
            </a:r>
          </a:p>
        </p:txBody>
      </p:sp>
      <p:pic>
        <p:nvPicPr>
          <p:cNvPr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49" y="806879"/>
            <a:ext cx="5603682" cy="4340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6245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body" idx="2"/>
          </p:nvPr>
        </p:nvSpPr>
        <p:spPr>
          <a:xfrm>
            <a:off x="5182448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 dirty="0"/>
              <a:t>Miren la </a:t>
            </a:r>
            <a:r>
              <a:rPr lang="en" sz="2400" dirty="0" smtClean="0"/>
              <a:t>pintura </a:t>
            </a:r>
            <a:r>
              <a:rPr lang="en" sz="2400" dirty="0"/>
              <a:t>o</a:t>
            </a:r>
            <a:r>
              <a:rPr lang="en" sz="2400" dirty="0" smtClean="0"/>
              <a:t>tra </a:t>
            </a:r>
            <a:r>
              <a:rPr lang="en" sz="2400" dirty="0"/>
              <a:t>v</a:t>
            </a:r>
            <a:r>
              <a:rPr lang="en" sz="2400" dirty="0" smtClean="0"/>
              <a:t>ez …</a:t>
            </a:r>
            <a:endParaRPr sz="1600" dirty="0"/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000" dirty="0"/>
              <a:t>En grupos, </a:t>
            </a:r>
            <a:r>
              <a:rPr lang="en" sz="2000" dirty="0" smtClean="0"/>
              <a:t>dibuja </a:t>
            </a:r>
            <a:r>
              <a:rPr lang="en" sz="2000" i="1" dirty="0" smtClean="0"/>
              <a:t>(draw</a:t>
            </a:r>
            <a:r>
              <a:rPr lang="en" sz="2000" i="1" smtClean="0"/>
              <a:t>) s</a:t>
            </a:r>
            <a:r>
              <a:rPr lang="en" sz="2000" smtClean="0"/>
              <a:t>u </a:t>
            </a:r>
            <a:r>
              <a:rPr lang="en" sz="2000" dirty="0" smtClean="0"/>
              <a:t>version de la pi</a:t>
            </a:r>
            <a:r>
              <a:rPr lang="en" sz="2000" dirty="0" smtClean="0"/>
              <a:t>ntura </a:t>
            </a:r>
            <a:r>
              <a:rPr lang="en" sz="2000" dirty="0"/>
              <a:t>de Dalí.</a:t>
            </a:r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000" dirty="0" smtClean="0"/>
              <a:t>Despues</a:t>
            </a:r>
            <a:r>
              <a:rPr lang="en" sz="2000" dirty="0"/>
              <a:t>, </a:t>
            </a:r>
            <a:r>
              <a:rPr lang="en" sz="2000" dirty="0" smtClean="0"/>
              <a:t>contestar las preguntas:</a:t>
            </a:r>
            <a:endParaRPr lang="en" sz="2000" dirty="0"/>
          </a:p>
          <a:p>
            <a:pPr marL="914400" lvl="1" indent="-304800" rtl="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2000" dirty="0"/>
              <a:t>¿Qué representa </a:t>
            </a:r>
            <a:r>
              <a:rPr lang="en" sz="2000" dirty="0" smtClean="0"/>
              <a:t>nuestro dibujo? </a:t>
            </a:r>
            <a:r>
              <a:rPr lang="en" sz="2000" dirty="0"/>
              <a:t>¿La realidad o la fantasía?</a:t>
            </a:r>
          </a:p>
          <a:p>
            <a:pPr marL="914400" lvl="1" indent="-30480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lang="en" sz="2000" dirty="0"/>
              <a:t>¿Qué </a:t>
            </a:r>
            <a:r>
              <a:rPr lang="en" sz="2000" dirty="0" smtClean="0"/>
              <a:t>significa </a:t>
            </a:r>
            <a:r>
              <a:rPr lang="en" sz="2000" dirty="0"/>
              <a:t>nuestra lámina? (Esta pregunta se puede contestar en </a:t>
            </a:r>
            <a:r>
              <a:rPr lang="en" sz="2000" dirty="0" smtClean="0"/>
              <a:t>inglés)</a:t>
            </a:r>
            <a:endParaRPr lang="en" sz="2000" dirty="0"/>
          </a:p>
        </p:txBody>
      </p:sp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-268764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Actividad de presentación. 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595902"/>
            <a:ext cx="5182447" cy="4547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435697" y="1278513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200" dirty="0"/>
              <a:t>Contesten las siguientes preguntas: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body" idx="2"/>
          </p:nvPr>
        </p:nvSpPr>
        <p:spPr>
          <a:xfrm>
            <a:off x="4494844" y="1278513"/>
            <a:ext cx="4191955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2"/>
              </a:buClr>
              <a:buSzPct val="150000"/>
              <a:buFont typeface="Arial"/>
              <a:buAutoNum type="arabicPeriod"/>
            </a:pPr>
            <a:r>
              <a:rPr lang="en" sz="2000" dirty="0"/>
              <a:t>¿Es Dalí una figura importante en el mundo del arte español?</a:t>
            </a:r>
          </a:p>
          <a:p>
            <a:pPr marL="228600" lvl="0" indent="-228600" rtl="0">
              <a:spcBef>
                <a:spcPts val="0"/>
              </a:spcBef>
              <a:buFont typeface="+mj-lt"/>
              <a:buAutoNum type="arabicPeriod"/>
            </a:pPr>
            <a:endParaRPr sz="2000" dirty="0"/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000" dirty="0"/>
              <a:t>¿Qué género de arte </a:t>
            </a:r>
            <a:r>
              <a:rPr lang="en" sz="2000" dirty="0" smtClean="0"/>
              <a:t>práctica </a:t>
            </a:r>
            <a:r>
              <a:rPr lang="en-US" sz="2000" dirty="0" err="1" smtClean="0"/>
              <a:t>él</a:t>
            </a:r>
            <a:r>
              <a:rPr lang="en" sz="2000" dirty="0" smtClean="0"/>
              <a:t>?</a:t>
            </a:r>
            <a:endParaRPr lang="en" sz="2000" dirty="0"/>
          </a:p>
          <a:p>
            <a:pPr marL="228600" lvl="0" indent="-228600" rtl="0">
              <a:spcBef>
                <a:spcPts val="0"/>
              </a:spcBef>
              <a:buFont typeface="+mj-lt"/>
              <a:buAutoNum type="arabicPeriod"/>
            </a:pPr>
            <a:endParaRPr sz="2000" dirty="0"/>
          </a:p>
          <a:p>
            <a:pPr marL="457200" lvl="0" indent="-3048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000" dirty="0"/>
              <a:t>¿De dónde en España viene Dalí?</a:t>
            </a:r>
          </a:p>
          <a:p>
            <a:pPr marL="228600" lvl="0" indent="-228600" rtl="0">
              <a:spcBef>
                <a:spcPts val="0"/>
              </a:spcBef>
              <a:buFont typeface="+mj-lt"/>
              <a:buAutoNum type="arabicPeriod"/>
            </a:pPr>
            <a:endParaRPr sz="2000" dirty="0"/>
          </a:p>
          <a:p>
            <a:pPr marL="457200" lvl="0" indent="-3048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000" dirty="0"/>
              <a:t>¿</a:t>
            </a:r>
            <a:r>
              <a:rPr lang="en" sz="2000" dirty="0" smtClean="0"/>
              <a:t>C</a:t>
            </a:r>
            <a:r>
              <a:rPr lang="en-US" sz="2000" dirty="0" smtClean="0"/>
              <a:t>ó</a:t>
            </a:r>
            <a:r>
              <a:rPr lang="en" sz="2000" dirty="0" smtClean="0"/>
              <a:t>mo </a:t>
            </a:r>
            <a:r>
              <a:rPr lang="en" sz="2000" dirty="0"/>
              <a:t>se llama su pintura más famosa?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 smtClean="0"/>
              <a:t>Boleto de Sailda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57200" y="1278516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Formen </a:t>
            </a:r>
            <a:r>
              <a:rPr lang="en" b="1" dirty="0"/>
              <a:t>cinco preguntas</a:t>
            </a:r>
            <a:r>
              <a:rPr lang="en" dirty="0"/>
              <a:t> que le quiere preguntar a </a:t>
            </a:r>
            <a:r>
              <a:rPr lang="en" dirty="0" smtClean="0"/>
              <a:t>Dal</a:t>
            </a:r>
            <a:r>
              <a:rPr lang="en-US" dirty="0" err="1" smtClean="0"/>
              <a:t>í</a:t>
            </a:r>
            <a:r>
              <a:rPr lang="en" smtClean="0"/>
              <a:t> </a:t>
            </a:r>
            <a:r>
              <a:rPr lang="en" dirty="0"/>
              <a:t>sobre su vida y su arte.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101100"/>
            <a:ext cx="7315499" cy="1013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 smtClean="0"/>
              <a:t>T</a:t>
            </a:r>
            <a:r>
              <a:rPr lang="en" dirty="0" smtClean="0"/>
              <a:t>area # 68f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404</Words>
  <Application>Microsoft Office PowerPoint</Application>
  <PresentationFormat>On-screen Show (16:9)</PresentationFormat>
  <Paragraphs>45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lesson-plan</vt:lpstr>
      <vt:lpstr>Propósito #68F: Vamos a conocer más sobre el arte de Salvador Dalí </vt:lpstr>
      <vt:lpstr>Actividad Inicial</vt:lpstr>
      <vt:lpstr>La vida de Salvador Dalí </vt:lpstr>
      <vt:lpstr>Fotos de la ciudad de la arquitectura de Dali en Barcelona y Cataluña</vt:lpstr>
      <vt:lpstr>Actividad de interpretación </vt:lpstr>
      <vt:lpstr>Actividad interpersonal</vt:lpstr>
      <vt:lpstr>Actividad de presentación. </vt:lpstr>
      <vt:lpstr>Boleto de Sailda</vt:lpstr>
      <vt:lpstr>Tarea # 68f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#68F: Vamos a conocer más sobre el arte de Salvador Dalí</dc:title>
  <dc:creator>Helen</dc:creator>
  <cp:lastModifiedBy>Helen Zumaeta</cp:lastModifiedBy>
  <cp:revision>6</cp:revision>
  <dcterms:modified xsi:type="dcterms:W3CDTF">2015-05-19T15:05:30Z</dcterms:modified>
</cp:coreProperties>
</file>